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5" d="100"/>
          <a:sy n="105" d="100"/>
        </p:scale>
        <p:origin x="138" y="-54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FF9C49-9E82-4815-95F7-59C21AD7581E}" type="datetimeFigureOut">
              <a:rPr lang="en-US" smtClean="0"/>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FF9C49-9E82-4815-95F7-59C21AD7581E}" type="datetimeFigureOut">
              <a:rPr lang="en-US" smtClean="0"/>
              <a:t>10/12/2022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FF9C49-9E82-4815-95F7-59C21AD7581E}" type="datetimeFigureOut">
              <a:rPr lang="en-US" smtClean="0"/>
              <a:t>10/12/2022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10/12/2022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10/12/2022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73392337"/>
              </p:ext>
            </p:extLst>
          </p:nvPr>
        </p:nvGraphicFramePr>
        <p:xfrm>
          <a:off x="319312" y="111516"/>
          <a:ext cx="11538859" cy="6239843"/>
        </p:xfrm>
        <a:graphic>
          <a:graphicData uri="http://schemas.openxmlformats.org/drawingml/2006/table">
            <a:tbl>
              <a:tblPr firstRow="1" bandRow="1">
                <a:tableStyleId>{2D5ABB26-0587-4C30-8999-92F81FD0307C}</a:tableStyleId>
              </a:tblPr>
              <a:tblGrid>
                <a:gridCol w="2888345">
                  <a:extLst>
                    <a:ext uri="{9D8B030D-6E8A-4147-A177-3AD203B41FA5}">
                      <a16:colId xmlns="" xmlns:a16="http://schemas.microsoft.com/office/drawing/2014/main" val="1242669362"/>
                    </a:ext>
                  </a:extLst>
                </a:gridCol>
                <a:gridCol w="8650514">
                  <a:extLst>
                    <a:ext uri="{9D8B030D-6E8A-4147-A177-3AD203B41FA5}">
                      <a16:colId xmlns="" xmlns:a16="http://schemas.microsoft.com/office/drawing/2014/main" val="196570415"/>
                    </a:ext>
                  </a:extLst>
                </a:gridCol>
              </a:tblGrid>
              <a:tr h="65919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Project Title:</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b="0" i="0" u="none" strike="noStrike" dirty="0" smtClean="0">
                          <a:solidFill>
                            <a:srgbClr val="000000"/>
                          </a:solidFill>
                          <a:effectLst/>
                          <a:latin typeface="Arial" panose="020B0604020202020204" pitchFamily="34" charset="0"/>
                        </a:rPr>
                        <a:t>Comparative Analysis of Pool Boiling Heat Transfer for Different Pore Sizes of Brazing Porous Copper to Copper Plate</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568879872"/>
                  </a:ext>
                </a:extLst>
              </a:tr>
              <a:tr h="2436132">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Synopsis: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Pool boiling has gained tremendous attention in the efficient transfer of high thermal energy for diverse industrial applications. Due to the merits of large extended surfaces, the high capillary force offered by pores as well as the intensified flow mixing effect, porous metals are successfully applied in the boiling heat transfer fields.</a:t>
                      </a:r>
                    </a:p>
                    <a:p>
                      <a:endParaRPr lang="en-US" sz="1600" noProof="0" dirty="0" smtClean="0">
                        <a:latin typeface="Verdana" panose="020B0604030504040204" pitchFamily="34" charset="0"/>
                        <a:ea typeface="Verdana" panose="020B0604030504040204" pitchFamily="34" charset="0"/>
                        <a:cs typeface="Verdana" panose="020B0604030504040204" pitchFamily="34" charset="0"/>
                      </a:endParaRPr>
                    </a:p>
                    <a:p>
                      <a:r>
                        <a:rPr lang="en-US" sz="1600" noProof="0" dirty="0" smtClean="0">
                          <a:latin typeface="Verdana" panose="020B0604030504040204" pitchFamily="34" charset="0"/>
                          <a:ea typeface="Verdana" panose="020B0604030504040204" pitchFamily="34" charset="0"/>
                          <a:cs typeface="Verdana" panose="020B0604030504040204" pitchFamily="34" charset="0"/>
                        </a:rPr>
                        <a:t>In this research, students will braze different pore sizes of porous copper to the copper plate. Pool boiling heat transfer performance will be evaluated, analyzed and compared.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818854623"/>
                  </a:ext>
                </a:extLst>
              </a:tr>
              <a:tr h="1045029">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Objectives: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smtClean="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successfully braze </a:t>
                      </a:r>
                      <a:r>
                        <a:rPr lang="en-US" sz="1600" noProof="0" dirty="0" smtClean="0">
                          <a:latin typeface="Verdana" panose="020B0604030504040204" pitchFamily="34" charset="0"/>
                          <a:ea typeface="Verdana" panose="020B0604030504040204" pitchFamily="34" charset="0"/>
                          <a:cs typeface="Verdana" panose="020B0604030504040204" pitchFamily="34" charset="0"/>
                        </a:rPr>
                        <a:t>different pore sizes of porous copper to the copper plate</a:t>
                      </a:r>
                      <a:endParaRPr lang="en-US" sz="1600" noProof="0" dirty="0" smtClean="0">
                        <a:latin typeface="Verdana" panose="020B0604030504040204" pitchFamily="34" charset="0"/>
                        <a:ea typeface="Verdana" panose="020B0604030504040204" pitchFamily="34" charset="0"/>
                        <a:cs typeface="Verdana" panose="020B060403050404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noProof="0" dirty="0" smtClean="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analyze and compare pool boiling heat transfer performance </a:t>
                      </a:r>
                      <a:r>
                        <a:rPr lang="en-US" sz="1600" b="0" i="0" u="none" strike="noStrike" dirty="0" smtClean="0">
                          <a:solidFill>
                            <a:srgbClr val="000000"/>
                          </a:solidFill>
                          <a:effectLst/>
                          <a:latin typeface="Arial" panose="020B0604020202020204" pitchFamily="34" charset="0"/>
                        </a:rPr>
                        <a:t>for different pore sizes of brazing porous copper to copper plate</a:t>
                      </a:r>
                      <a:endParaRPr lang="en-US" sz="1600" baseline="0" noProof="0" dirty="0" smtClean="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602474013"/>
                  </a:ext>
                </a:extLst>
              </a:tr>
              <a:tr h="47897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smtClean="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High vacuum furnace, experimental setup for boiling heat transfer, SEM-EDS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Nil</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smtClean="0">
                          <a:latin typeface="Verdana" panose="020B0604030504040204" pitchFamily="34" charset="0"/>
                          <a:ea typeface="Verdana" panose="020B0604030504040204" pitchFamily="34" charset="0"/>
                          <a:cs typeface="Verdana" panose="020B0604030504040204" pitchFamily="34" charset="0"/>
                        </a:rPr>
                        <a:t> </a:t>
                      </a: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Dr.</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Tuan </a:t>
                      </a:r>
                      <a:r>
                        <a:rPr lang="en-US" sz="1600" baseline="0" noProof="0" dirty="0" err="1" smtClean="0">
                          <a:latin typeface="Verdana" panose="020B0604030504040204" pitchFamily="34" charset="0"/>
                          <a:ea typeface="Verdana" panose="020B0604030504040204" pitchFamily="34" charset="0"/>
                          <a:cs typeface="Verdana" panose="020B0604030504040204" pitchFamily="34" charset="0"/>
                        </a:rPr>
                        <a:t>Zaharinie</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smtClean="0">
                          <a:latin typeface="Verdana" panose="020B0604030504040204" pitchFamily="34" charset="0"/>
                          <a:ea typeface="Verdana" panose="020B0604030504040204" pitchFamily="34" charset="0"/>
                          <a:cs typeface="Verdana" panose="020B0604030504040204" pitchFamily="34" charset="0"/>
                        </a:rPr>
                        <a:t>Binti</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Tuan </a:t>
                      </a:r>
                      <a:r>
                        <a:rPr lang="en-US" sz="1600" baseline="0" noProof="0" dirty="0" err="1" smtClean="0">
                          <a:latin typeface="Verdana" panose="020B0604030504040204" pitchFamily="34" charset="0"/>
                          <a:ea typeface="Verdana" panose="020B0604030504040204" pitchFamily="34" charset="0"/>
                          <a:cs typeface="Verdana" panose="020B0604030504040204" pitchFamily="34" charset="0"/>
                        </a:rPr>
                        <a:t>Zahari</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(Mechanical Engineering)</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Master of </a:t>
                      </a:r>
                      <a:r>
                        <a:rPr lang="en-US" sz="1600" noProof="0" dirty="0" smtClean="0">
                          <a:latin typeface="Verdana" panose="020B0604030504040204" pitchFamily="34" charset="0"/>
                          <a:ea typeface="Verdana" panose="020B0604030504040204" pitchFamily="34" charset="0"/>
                          <a:cs typeface="Verdana" panose="020B0604030504040204" pitchFamily="34" charset="0"/>
                        </a:rPr>
                        <a:t>Mechanical </a:t>
                      </a:r>
                      <a:r>
                        <a:rPr lang="en-US" sz="1600" noProof="0" dirty="0" smtClean="0">
                          <a:latin typeface="Verdana" panose="020B0604030504040204" pitchFamily="34" charset="0"/>
                          <a:ea typeface="Verdana" panose="020B0604030504040204" pitchFamily="34" charset="0"/>
                          <a:cs typeface="Verdana" panose="020B0604030504040204" pitchFamily="34" charset="0"/>
                        </a:rPr>
                        <a:t>Engineering</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404617686"/>
                  </a:ext>
                </a:extLst>
              </a:tr>
              <a:tr h="370840">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Duration:</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9415039"/>
              </p:ext>
            </p:extLst>
          </p:nvPr>
        </p:nvGraphicFramePr>
        <p:xfrm>
          <a:off x="319312" y="111516"/>
          <a:ext cx="11538859" cy="6505454"/>
        </p:xfrm>
        <a:graphic>
          <a:graphicData uri="http://schemas.openxmlformats.org/drawingml/2006/table">
            <a:tbl>
              <a:tblPr firstRow="1" bandRow="1">
                <a:tableStyleId>{2D5ABB26-0587-4C30-8999-92F81FD0307C}</a:tableStyleId>
              </a:tblPr>
              <a:tblGrid>
                <a:gridCol w="2888345">
                  <a:extLst>
                    <a:ext uri="{9D8B030D-6E8A-4147-A177-3AD203B41FA5}">
                      <a16:colId xmlns="" xmlns:a16="http://schemas.microsoft.com/office/drawing/2014/main" val="1242669362"/>
                    </a:ext>
                  </a:extLst>
                </a:gridCol>
                <a:gridCol w="8650514">
                  <a:extLst>
                    <a:ext uri="{9D8B030D-6E8A-4147-A177-3AD203B41FA5}">
                      <a16:colId xmlns="" xmlns:a16="http://schemas.microsoft.com/office/drawing/2014/main" val="196570415"/>
                    </a:ext>
                  </a:extLst>
                </a:gridCol>
              </a:tblGrid>
              <a:tr h="65919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Project Title:</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b="0" i="0" u="none" strike="noStrike" dirty="0" smtClean="0">
                          <a:solidFill>
                            <a:srgbClr val="000000"/>
                          </a:solidFill>
                          <a:effectLst/>
                          <a:latin typeface="Arial" panose="020B0604020202020204" pitchFamily="34" charset="0"/>
                        </a:rPr>
                        <a:t>Simulation on Pool Boiling Heat Transfer Performance for Joining Different Pore Sizes of Porous Copper to Copper Plate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568879872"/>
                  </a:ext>
                </a:extLst>
              </a:tr>
              <a:tr h="2436132">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Synopsis: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Pool boiling has gained tremendous attention in the efficient transfer of high thermal energy for diverse industrial applications. Due to the merits of large extended surfaces, the high capillary force offered by pores as well as the intensified flow mixing effect, porous metals are successfully applied in the boiling heat transfer fields.</a:t>
                      </a:r>
                    </a:p>
                    <a:p>
                      <a:endParaRPr lang="en-US" sz="1600" noProof="0" dirty="0" smtClean="0">
                        <a:latin typeface="Verdana" panose="020B0604030504040204" pitchFamily="34" charset="0"/>
                        <a:ea typeface="Verdana" panose="020B0604030504040204" pitchFamily="34" charset="0"/>
                        <a:cs typeface="Verdana" panose="020B0604030504040204" pitchFamily="34" charset="0"/>
                      </a:endParaRPr>
                    </a:p>
                    <a:p>
                      <a:r>
                        <a:rPr lang="en-US" sz="1600" noProof="0" dirty="0" smtClean="0">
                          <a:latin typeface="Verdana" panose="020B0604030504040204" pitchFamily="34" charset="0"/>
                          <a:ea typeface="Verdana" panose="020B0604030504040204" pitchFamily="34" charset="0"/>
                          <a:cs typeface="Verdana" panose="020B0604030504040204" pitchFamily="34" charset="0"/>
                        </a:rPr>
                        <a:t>In this research, students will design the joining of different pore sizes of porous copper to the copper plate. Then, the simulation will be done to analyze the pool boiling heat transfer performance for different pore sizes.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818854623"/>
                  </a:ext>
                </a:extLst>
              </a:tr>
              <a:tr h="1045029">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Objectives: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smtClean="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design and simulate the joining of different pore sizes porous copper to copper plate</a:t>
                      </a:r>
                      <a:endParaRPr lang="en-US" sz="1600" noProof="0" dirty="0" smtClean="0">
                        <a:latin typeface="Verdana" panose="020B0604030504040204" pitchFamily="34" charset="0"/>
                        <a:ea typeface="Verdana" panose="020B0604030504040204" pitchFamily="34" charset="0"/>
                        <a:cs typeface="Verdana" panose="020B060403050404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noProof="0" dirty="0" smtClean="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investigate the flow and heat characteristics of joining different pore sizes porous copper to copper plate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To analyzed pool boiling heat transfer performance for the design</a:t>
                      </a:r>
                      <a:endParaRPr lang="en-US" sz="1600" baseline="0" noProof="0" dirty="0" smtClean="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602474013"/>
                  </a:ext>
                </a:extLst>
              </a:tr>
              <a:tr h="47897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smtClean="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High</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performance computer for design and simulation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AutoCAD, </a:t>
                      </a:r>
                      <a:r>
                        <a:rPr lang="en-US" sz="1600" noProof="0" dirty="0" err="1" smtClean="0">
                          <a:latin typeface="Verdana" panose="020B0604030504040204" pitchFamily="34" charset="0"/>
                          <a:ea typeface="Verdana" panose="020B0604030504040204" pitchFamily="34" charset="0"/>
                          <a:cs typeface="Verdana" panose="020B0604030504040204" pitchFamily="34" charset="0"/>
                        </a:rPr>
                        <a:t>Ansys</a:t>
                      </a:r>
                      <a:r>
                        <a:rPr lang="en-US" sz="1600" noProof="0" dirty="0" smtClean="0">
                          <a:latin typeface="Verdana" panose="020B0604030504040204" pitchFamily="34" charset="0"/>
                          <a:ea typeface="Verdana" panose="020B0604030504040204" pitchFamily="34" charset="0"/>
                          <a:cs typeface="Verdana" panose="020B0604030504040204" pitchFamily="34" charset="0"/>
                        </a:rPr>
                        <a:t> Fluent – CFD</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software</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smtClean="0">
                          <a:latin typeface="Verdana" panose="020B0604030504040204" pitchFamily="34" charset="0"/>
                          <a:ea typeface="Verdana" panose="020B0604030504040204" pitchFamily="34" charset="0"/>
                          <a:cs typeface="Verdana" panose="020B0604030504040204" pitchFamily="34" charset="0"/>
                        </a:rPr>
                        <a:t> </a:t>
                      </a: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Dr.</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Tuan </a:t>
                      </a:r>
                      <a:r>
                        <a:rPr lang="en-US" sz="1600" baseline="0" noProof="0" dirty="0" err="1" smtClean="0">
                          <a:latin typeface="Verdana" panose="020B0604030504040204" pitchFamily="34" charset="0"/>
                          <a:ea typeface="Verdana" panose="020B0604030504040204" pitchFamily="34" charset="0"/>
                          <a:cs typeface="Verdana" panose="020B0604030504040204" pitchFamily="34" charset="0"/>
                        </a:rPr>
                        <a:t>Zaharinie</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smtClean="0">
                          <a:latin typeface="Verdana" panose="020B0604030504040204" pitchFamily="34" charset="0"/>
                          <a:ea typeface="Verdana" panose="020B0604030504040204" pitchFamily="34" charset="0"/>
                          <a:cs typeface="Verdana" panose="020B0604030504040204" pitchFamily="34" charset="0"/>
                        </a:rPr>
                        <a:t>Binti</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Tuan </a:t>
                      </a:r>
                      <a:r>
                        <a:rPr lang="en-US" sz="1600" baseline="0" noProof="0" dirty="0" err="1" smtClean="0">
                          <a:latin typeface="Verdana" panose="020B0604030504040204" pitchFamily="34" charset="0"/>
                          <a:ea typeface="Verdana" panose="020B0604030504040204" pitchFamily="34" charset="0"/>
                          <a:cs typeface="Verdana" panose="020B0604030504040204" pitchFamily="34" charset="0"/>
                        </a:rPr>
                        <a:t>Zahari</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(Mechanical Engineering)</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Master of </a:t>
                      </a:r>
                      <a:r>
                        <a:rPr lang="en-US" sz="1600" noProof="0" dirty="0" smtClean="0">
                          <a:latin typeface="Verdana" panose="020B0604030504040204" pitchFamily="34" charset="0"/>
                          <a:ea typeface="Verdana" panose="020B0604030504040204" pitchFamily="34" charset="0"/>
                          <a:cs typeface="Verdana" panose="020B0604030504040204" pitchFamily="34" charset="0"/>
                        </a:rPr>
                        <a:t>Mechanical </a:t>
                      </a:r>
                      <a:r>
                        <a:rPr lang="en-US" sz="1600" noProof="0" dirty="0" smtClean="0">
                          <a:latin typeface="Verdana" panose="020B0604030504040204" pitchFamily="34" charset="0"/>
                          <a:ea typeface="Verdana" panose="020B0604030504040204" pitchFamily="34" charset="0"/>
                          <a:cs typeface="Verdana" panose="020B0604030504040204" pitchFamily="34" charset="0"/>
                        </a:rPr>
                        <a:t>Engineering</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404617686"/>
                  </a:ext>
                </a:extLst>
              </a:tr>
              <a:tr h="370840">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Duration:</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192857721"/>
                  </a:ext>
                </a:extLst>
              </a:tr>
            </a:tbl>
          </a:graphicData>
        </a:graphic>
      </p:graphicFrame>
    </p:spTree>
    <p:extLst>
      <p:ext uri="{BB962C8B-B14F-4D97-AF65-F5344CB8AC3E}">
        <p14:creationId xmlns:p14="http://schemas.microsoft.com/office/powerpoint/2010/main" val="2082599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59143912"/>
              </p:ext>
            </p:extLst>
          </p:nvPr>
        </p:nvGraphicFramePr>
        <p:xfrm>
          <a:off x="319312" y="111516"/>
          <a:ext cx="11538859" cy="8854682"/>
        </p:xfrm>
        <a:graphic>
          <a:graphicData uri="http://schemas.openxmlformats.org/drawingml/2006/table">
            <a:tbl>
              <a:tblPr firstRow="1" bandRow="1">
                <a:tableStyleId>{2D5ABB26-0587-4C30-8999-92F81FD0307C}</a:tableStyleId>
              </a:tblPr>
              <a:tblGrid>
                <a:gridCol w="2888345">
                  <a:extLst>
                    <a:ext uri="{9D8B030D-6E8A-4147-A177-3AD203B41FA5}">
                      <a16:colId xmlns="" xmlns:a16="http://schemas.microsoft.com/office/drawing/2014/main" val="1242669362"/>
                    </a:ext>
                  </a:extLst>
                </a:gridCol>
                <a:gridCol w="8650514">
                  <a:extLst>
                    <a:ext uri="{9D8B030D-6E8A-4147-A177-3AD203B41FA5}">
                      <a16:colId xmlns="" xmlns:a16="http://schemas.microsoft.com/office/drawing/2014/main" val="196570415"/>
                    </a:ext>
                  </a:extLst>
                </a:gridCol>
              </a:tblGrid>
              <a:tr h="65919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Project Title:</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800" b="0" i="0" u="none" strike="noStrike" kern="1200" dirty="0" smtClean="0">
                          <a:solidFill>
                            <a:schemeClr val="tx1"/>
                          </a:solidFill>
                          <a:effectLst/>
                          <a:latin typeface="+mn-lt"/>
                          <a:ea typeface="+mn-ea"/>
                          <a:cs typeface="+mn-cs"/>
                        </a:rPr>
                        <a:t>Investigation on Brazing Diamond Grits by utilizing Stainless Steel Woven Interlayer</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568879872"/>
                  </a:ext>
                </a:extLst>
              </a:tr>
              <a:tr h="2436132">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Synopsis: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800" b="0" i="0" u="none" strike="noStrike" kern="1200" dirty="0" smtClean="0">
                          <a:solidFill>
                            <a:schemeClr val="tx1"/>
                          </a:solidFill>
                          <a:effectLst/>
                          <a:latin typeface="+mn-lt"/>
                          <a:ea typeface="+mn-ea"/>
                          <a:cs typeface="+mn-cs"/>
                        </a:rPr>
                        <a:t>Diamond is the hardest material known and it is widely used in tool cutting, grinding, and polishing operations. However, due to its properties that are low reactivity, diamond grits are difficult to attach to tool matrixes. Commonly, diamond grits are embedded in tool surfaces by electroplating, sintering, and other processes, which may present limitations when trying to achieve an adequate level of strength. Therefore, it is very important to develop and apply brazing technology to manufacture diamond tools because of their advantages. Recent works have been reported on the progress and use of active filler metals of Ag–Cu–</a:t>
                      </a:r>
                      <a:r>
                        <a:rPr lang="en-US" sz="1800" b="0" i="0" u="none" strike="noStrike" kern="1200" dirty="0" err="1" smtClean="0">
                          <a:solidFill>
                            <a:schemeClr val="tx1"/>
                          </a:solidFill>
                          <a:effectLst/>
                          <a:latin typeface="+mn-lt"/>
                          <a:ea typeface="+mn-ea"/>
                          <a:cs typeface="+mn-cs"/>
                        </a:rPr>
                        <a:t>Ti</a:t>
                      </a:r>
                      <a:r>
                        <a:rPr lang="en-US" sz="1800" b="0" i="0" u="none" strike="noStrike" kern="1200" dirty="0" smtClean="0">
                          <a:solidFill>
                            <a:schemeClr val="tx1"/>
                          </a:solidFill>
                          <a:effectLst/>
                          <a:latin typeface="+mn-lt"/>
                          <a:ea typeface="+mn-ea"/>
                          <a:cs typeface="+mn-cs"/>
                        </a:rPr>
                        <a:t> and Ni–Cr to bond diamond grits on tool surfaces, providing better performance in comparison with electroplating or sintering processes. However, utilizing stainless steel woven as interlayer and Ag–Cu–</a:t>
                      </a:r>
                      <a:r>
                        <a:rPr lang="en-US" sz="1800" b="0" i="0" u="none" strike="noStrike" kern="1200" dirty="0" err="1" smtClean="0">
                          <a:solidFill>
                            <a:schemeClr val="tx1"/>
                          </a:solidFill>
                          <a:effectLst/>
                          <a:latin typeface="+mn-lt"/>
                          <a:ea typeface="+mn-ea"/>
                          <a:cs typeface="+mn-cs"/>
                        </a:rPr>
                        <a:t>Ti</a:t>
                      </a:r>
                      <a:r>
                        <a:rPr lang="en-US" sz="1800" b="0" i="0" u="none" strike="noStrike" kern="1200" dirty="0" smtClean="0">
                          <a:solidFill>
                            <a:schemeClr val="tx1"/>
                          </a:solidFill>
                          <a:effectLst/>
                          <a:latin typeface="+mn-lt"/>
                          <a:ea typeface="+mn-ea"/>
                          <a:cs typeface="+mn-cs"/>
                        </a:rPr>
                        <a:t> to bond diamond grits on tool surfaces has not yet been explored. The diamond grits will be arranged on a stainless steel woven. A stainless steel plate will be used as a base at the bottom and the Ag-Cu-</a:t>
                      </a:r>
                      <a:r>
                        <a:rPr lang="en-US" sz="1800" b="0" i="0" u="none" strike="noStrike" kern="1200" dirty="0" err="1" smtClean="0">
                          <a:solidFill>
                            <a:schemeClr val="tx1"/>
                          </a:solidFill>
                          <a:effectLst/>
                          <a:latin typeface="+mn-lt"/>
                          <a:ea typeface="+mn-ea"/>
                          <a:cs typeface="+mn-cs"/>
                        </a:rPr>
                        <a:t>Ti</a:t>
                      </a:r>
                      <a:r>
                        <a:rPr lang="en-US" sz="1800" b="0" i="0" u="none" strike="noStrike" kern="1200" dirty="0" smtClean="0">
                          <a:solidFill>
                            <a:schemeClr val="tx1"/>
                          </a:solidFill>
                          <a:effectLst/>
                          <a:latin typeface="+mn-lt"/>
                          <a:ea typeface="+mn-ea"/>
                          <a:cs typeface="+mn-cs"/>
                        </a:rPr>
                        <a:t> filler metal will be placed in between the stainless steel woven and plate. </a:t>
                      </a:r>
                    </a:p>
                    <a:p>
                      <a:endParaRPr lang="en-US" sz="1800" b="0" i="0" u="none" strike="noStrike" kern="1200" dirty="0" smtClean="0">
                        <a:solidFill>
                          <a:schemeClr val="tx1"/>
                        </a:solidFill>
                        <a:effectLst/>
                        <a:latin typeface="+mn-lt"/>
                        <a:ea typeface="+mn-ea"/>
                        <a:cs typeface="+mn-cs"/>
                      </a:endParaRPr>
                    </a:p>
                    <a:p>
                      <a:r>
                        <a:rPr lang="en-US" sz="1800" b="0" i="0" u="none" strike="noStrike" kern="1200" dirty="0" smtClean="0">
                          <a:solidFill>
                            <a:schemeClr val="tx1"/>
                          </a:solidFill>
                          <a:effectLst/>
                          <a:latin typeface="+mn-lt"/>
                          <a:ea typeface="+mn-ea"/>
                          <a:cs typeface="+mn-cs"/>
                        </a:rPr>
                        <a:t>It is expected that by utilizing stainless steel woven interlayer, the residual stress developed at the interface of diamond grits and stainless steel could be reduced. The stainless steel woven interlayer also is expected to facilitate the dispersion of diamond grits and increase the effectiveness of manufacturing diamond tools.</a:t>
                      </a:r>
                      <a:endParaRPr lang="en-US" sz="1600" noProof="0" dirty="0" smtClean="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818854623"/>
                  </a:ext>
                </a:extLst>
              </a:tr>
              <a:tr h="1045029">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Objectives: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smtClean="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successfully braze </a:t>
                      </a:r>
                      <a:r>
                        <a:rPr lang="en-US" sz="1600" noProof="0" dirty="0" smtClean="0">
                          <a:latin typeface="Verdana" panose="020B0604030504040204" pitchFamily="34" charset="0"/>
                          <a:ea typeface="Verdana" panose="020B0604030504040204" pitchFamily="34" charset="0"/>
                          <a:cs typeface="Verdana" panose="020B0604030504040204" pitchFamily="34" charset="0"/>
                        </a:rPr>
                        <a:t>diamond grits to stainless</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steel by utilizing stainless steel woven interlayer</a:t>
                      </a:r>
                      <a:endParaRPr lang="en-US" sz="1600" noProof="0" dirty="0" smtClean="0">
                        <a:latin typeface="Verdana" panose="020B0604030504040204" pitchFamily="34" charset="0"/>
                        <a:ea typeface="Verdana" panose="020B0604030504040204" pitchFamily="34" charset="0"/>
                        <a:cs typeface="Verdana" panose="020B060403050404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noProof="0" dirty="0" smtClean="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investigate the effects of parameters on joining diamond grits to stainless steel.</a:t>
                      </a:r>
                      <a:endParaRPr lang="en-US" sz="1600" baseline="0" noProof="0" dirty="0" smtClean="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602474013"/>
                  </a:ext>
                </a:extLst>
              </a:tr>
              <a:tr h="47897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smtClean="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High vacuum furnace, SEM-EDS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Nil</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smtClean="0">
                          <a:latin typeface="Verdana" panose="020B0604030504040204" pitchFamily="34" charset="0"/>
                          <a:ea typeface="Verdana" panose="020B0604030504040204" pitchFamily="34" charset="0"/>
                          <a:cs typeface="Verdana" panose="020B0604030504040204" pitchFamily="34" charset="0"/>
                        </a:rPr>
                        <a:t> </a:t>
                      </a: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Dr.</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Tuan </a:t>
                      </a:r>
                      <a:r>
                        <a:rPr lang="en-US" sz="1600" baseline="0" noProof="0" dirty="0" err="1" smtClean="0">
                          <a:latin typeface="Verdana" panose="020B0604030504040204" pitchFamily="34" charset="0"/>
                          <a:ea typeface="Verdana" panose="020B0604030504040204" pitchFamily="34" charset="0"/>
                          <a:cs typeface="Verdana" panose="020B0604030504040204" pitchFamily="34" charset="0"/>
                        </a:rPr>
                        <a:t>Zaharinie</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smtClean="0">
                          <a:latin typeface="Verdana" panose="020B0604030504040204" pitchFamily="34" charset="0"/>
                          <a:ea typeface="Verdana" panose="020B0604030504040204" pitchFamily="34" charset="0"/>
                          <a:cs typeface="Verdana" panose="020B0604030504040204" pitchFamily="34" charset="0"/>
                        </a:rPr>
                        <a:t>Binti</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Tuan </a:t>
                      </a:r>
                      <a:r>
                        <a:rPr lang="en-US" sz="1600" baseline="0" noProof="0" dirty="0" err="1" smtClean="0">
                          <a:latin typeface="Verdana" panose="020B0604030504040204" pitchFamily="34" charset="0"/>
                          <a:ea typeface="Verdana" panose="020B0604030504040204" pitchFamily="34" charset="0"/>
                          <a:cs typeface="Verdana" panose="020B0604030504040204" pitchFamily="34" charset="0"/>
                        </a:rPr>
                        <a:t>Zahari</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(Mechanical Engineering)</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Master of </a:t>
                      </a:r>
                      <a:r>
                        <a:rPr lang="en-US" sz="1600" noProof="0" dirty="0" smtClean="0">
                          <a:latin typeface="Verdana" panose="020B0604030504040204" pitchFamily="34" charset="0"/>
                          <a:ea typeface="Verdana" panose="020B0604030504040204" pitchFamily="34" charset="0"/>
                          <a:cs typeface="Verdana" panose="020B0604030504040204" pitchFamily="34" charset="0"/>
                        </a:rPr>
                        <a:t>Mechanical </a:t>
                      </a:r>
                      <a:r>
                        <a:rPr lang="en-US" sz="1600" noProof="0" dirty="0" smtClean="0">
                          <a:latin typeface="Verdana" panose="020B0604030504040204" pitchFamily="34" charset="0"/>
                          <a:ea typeface="Verdana" panose="020B0604030504040204" pitchFamily="34" charset="0"/>
                          <a:cs typeface="Verdana" panose="020B0604030504040204" pitchFamily="34" charset="0"/>
                        </a:rPr>
                        <a:t>Engineering</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404617686"/>
                  </a:ext>
                </a:extLst>
              </a:tr>
              <a:tr h="370840">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Duration:</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192857721"/>
                  </a:ext>
                </a:extLst>
              </a:tr>
            </a:tbl>
          </a:graphicData>
        </a:graphic>
      </p:graphicFrame>
    </p:spTree>
    <p:extLst>
      <p:ext uri="{BB962C8B-B14F-4D97-AF65-F5344CB8AC3E}">
        <p14:creationId xmlns:p14="http://schemas.microsoft.com/office/powerpoint/2010/main" val="2351013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8979657">
            <a:off x="2769326" y="2422077"/>
            <a:ext cx="7184571" cy="1323439"/>
          </a:xfrm>
          <a:prstGeom prst="rect">
            <a:avLst/>
          </a:prstGeom>
          <a:noFill/>
        </p:spPr>
        <p:txBody>
          <a:bodyPr wrap="square" rtlCol="0">
            <a:spAutoFit/>
          </a:bodyPr>
          <a:lstStyle/>
          <a:p>
            <a:pPr algn="ctr"/>
            <a:r>
              <a:rPr lang="en-US" sz="8000" b="1" dirty="0" smtClean="0">
                <a:solidFill>
                  <a:schemeClr val="bg1">
                    <a:lumMod val="75000"/>
                  </a:schemeClr>
                </a:solidFill>
              </a:rPr>
              <a:t>EXAMPLE</a:t>
            </a:r>
            <a:endParaRPr lang="en-US" sz="8000" b="1" dirty="0">
              <a:solidFill>
                <a:schemeClr val="bg1">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716657337"/>
              </p:ext>
            </p:extLst>
          </p:nvPr>
        </p:nvGraphicFramePr>
        <p:xfrm>
          <a:off x="319311" y="124580"/>
          <a:ext cx="11538859" cy="6343711"/>
        </p:xfrm>
        <a:graphic>
          <a:graphicData uri="http://schemas.openxmlformats.org/drawingml/2006/table">
            <a:tbl>
              <a:tblPr firstRow="1" bandRow="1">
                <a:tableStyleId>{2D5ABB26-0587-4C30-8999-92F81FD0307C}</a:tableStyleId>
              </a:tblPr>
              <a:tblGrid>
                <a:gridCol w="2888345">
                  <a:extLst>
                    <a:ext uri="{9D8B030D-6E8A-4147-A177-3AD203B41FA5}">
                      <a16:colId xmlns="" xmlns:a16="http://schemas.microsoft.com/office/drawing/2014/main" val="1242669362"/>
                    </a:ext>
                  </a:extLst>
                </a:gridCol>
                <a:gridCol w="8650514">
                  <a:extLst>
                    <a:ext uri="{9D8B030D-6E8A-4147-A177-3AD203B41FA5}">
                      <a16:colId xmlns="" xmlns:a16="http://schemas.microsoft.com/office/drawing/2014/main" val="196570415"/>
                    </a:ext>
                  </a:extLst>
                </a:gridCol>
              </a:tblGrid>
              <a:tr h="659191">
                <a:tc>
                  <a:txBody>
                    <a:bodyPr/>
                    <a:lstStyle/>
                    <a:p>
                      <a:pPr algn="l"/>
                      <a:r>
                        <a:rPr lang="en-US" sz="1800" b="1" dirty="0" smtClean="0">
                          <a:latin typeface="Verdana" panose="020B0604030504040204" pitchFamily="34" charset="0"/>
                          <a:ea typeface="Verdana" panose="020B0604030504040204" pitchFamily="34" charset="0"/>
                          <a:cs typeface="Verdana" panose="020B0604030504040204" pitchFamily="34" charset="0"/>
                        </a:rPr>
                        <a:t>Project Title:</a:t>
                      </a:r>
                      <a:endParaRPr lang="en-US" sz="18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latin typeface="Verdana" panose="020B0604030504040204" pitchFamily="34" charset="0"/>
                          <a:ea typeface="Verdana" panose="020B0604030504040204" pitchFamily="34" charset="0"/>
                          <a:cs typeface="Verdana" panose="020B0604030504040204" pitchFamily="34" charset="0"/>
                        </a:rPr>
                        <a:t>Classification of </a:t>
                      </a:r>
                      <a:r>
                        <a:rPr lang="en-US" sz="1600" dirty="0" smtClean="0">
                          <a:latin typeface="Verdana" panose="020B0604030504040204" pitchFamily="34" charset="0"/>
                          <a:ea typeface="Verdana" panose="020B0604030504040204" pitchFamily="34" charset="0"/>
                          <a:cs typeface="Verdana" panose="020B0604030504040204" pitchFamily="34" charset="0"/>
                        </a:rPr>
                        <a:t>high voltage</a:t>
                      </a:r>
                      <a:r>
                        <a:rPr lang="en-US" sz="1600" baseline="0" dirty="0" smtClean="0">
                          <a:latin typeface="Verdana" panose="020B0604030504040204" pitchFamily="34" charset="0"/>
                          <a:ea typeface="Verdana" panose="020B0604030504040204" pitchFamily="34" charset="0"/>
                          <a:cs typeface="Verdana" panose="020B0604030504040204" pitchFamily="34" charset="0"/>
                        </a:rPr>
                        <a:t> </a:t>
                      </a:r>
                      <a:r>
                        <a:rPr lang="en-US" sz="1600" noProof="0" dirty="0" smtClean="0">
                          <a:latin typeface="Verdana" panose="020B0604030504040204" pitchFamily="34" charset="0"/>
                          <a:ea typeface="Verdana" panose="020B0604030504040204" pitchFamily="34" charset="0"/>
                          <a:cs typeface="Verdana" panose="020B0604030504040204" pitchFamily="34" charset="0"/>
                        </a:rPr>
                        <a:t>cable joint defects using support</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vector machine and </a:t>
                      </a:r>
                      <a:r>
                        <a:rPr lang="en-US" sz="1600" noProof="0" dirty="0" smtClean="0">
                          <a:latin typeface="Verdana" panose="020B0604030504040204" pitchFamily="34" charset="0"/>
                          <a:ea typeface="Verdana" panose="020B0604030504040204" pitchFamily="34" charset="0"/>
                          <a:cs typeface="Verdana" panose="020B0604030504040204" pitchFamily="34" charset="0"/>
                        </a:rPr>
                        <a:t>noise reduction on partial discharge</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signals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568879872"/>
                  </a:ext>
                </a:extLst>
              </a:tr>
              <a:tr h="2002971">
                <a:tc>
                  <a:txBody>
                    <a:bodyPr/>
                    <a:lstStyle/>
                    <a:p>
                      <a:pPr algn="l"/>
                      <a:r>
                        <a:rPr lang="en-US" sz="1800" b="1" dirty="0" smtClean="0">
                          <a:latin typeface="Verdana" panose="020B0604030504040204" pitchFamily="34" charset="0"/>
                          <a:ea typeface="Verdana" panose="020B0604030504040204" pitchFamily="34" charset="0"/>
                          <a:cs typeface="Verdana" panose="020B0604030504040204" pitchFamily="34" charset="0"/>
                        </a:rPr>
                        <a:t>Synopsis:</a:t>
                      </a:r>
                      <a:endParaRPr lang="en-US" sz="18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Verdana" panose="020B0604030504040204" pitchFamily="34" charset="0"/>
                          <a:ea typeface="Verdana" panose="020B0604030504040204" pitchFamily="34" charset="0"/>
                          <a:cs typeface="Verdana" panose="020B0604030504040204" pitchFamily="34" charset="0"/>
                        </a:rPr>
                        <a:t>In this work, classification of</a:t>
                      </a:r>
                      <a:r>
                        <a:rPr lang="en-US" sz="1600" baseline="0" dirty="0" smtClean="0">
                          <a:latin typeface="Verdana" panose="020B0604030504040204" pitchFamily="34" charset="0"/>
                          <a:ea typeface="Verdana" panose="020B0604030504040204" pitchFamily="34" charset="0"/>
                          <a:cs typeface="Verdana" panose="020B0604030504040204" pitchFamily="34" charset="0"/>
                        </a:rPr>
                        <a:t> </a:t>
                      </a:r>
                      <a:r>
                        <a:rPr lang="en-US" sz="1600" dirty="0" smtClean="0">
                          <a:latin typeface="Verdana" panose="020B0604030504040204" pitchFamily="34" charset="0"/>
                          <a:ea typeface="Verdana" panose="020B0604030504040204" pitchFamily="34" charset="0"/>
                          <a:cs typeface="Verdana" panose="020B0604030504040204" pitchFamily="34" charset="0"/>
                        </a:rPr>
                        <a:t>high voltage</a:t>
                      </a:r>
                      <a:r>
                        <a:rPr lang="en-US" sz="1600" baseline="0" dirty="0" smtClean="0">
                          <a:latin typeface="Verdana" panose="020B0604030504040204" pitchFamily="34" charset="0"/>
                          <a:ea typeface="Verdana" panose="020B0604030504040204" pitchFamily="34" charset="0"/>
                          <a:cs typeface="Verdana" panose="020B0604030504040204" pitchFamily="34" charset="0"/>
                        </a:rPr>
                        <a:t> </a:t>
                      </a:r>
                      <a:r>
                        <a:rPr lang="en-US" sz="1600" dirty="0" smtClean="0">
                          <a:latin typeface="Verdana" panose="020B0604030504040204" pitchFamily="34" charset="0"/>
                          <a:ea typeface="Verdana" panose="020B0604030504040204" pitchFamily="34" charset="0"/>
                          <a:cs typeface="Verdana" panose="020B0604030504040204" pitchFamily="34" charset="0"/>
                        </a:rPr>
                        <a:t>cable joint defect types using </a:t>
                      </a:r>
                      <a:r>
                        <a:rPr lang="en-US" sz="1600" noProof="0" dirty="0" smtClean="0">
                          <a:latin typeface="Verdana" panose="020B0604030504040204" pitchFamily="34" charset="0"/>
                          <a:ea typeface="Verdana" panose="020B0604030504040204" pitchFamily="34" charset="0"/>
                          <a:cs typeface="Verdana" panose="020B0604030504040204" pitchFamily="34" charset="0"/>
                        </a:rPr>
                        <a:t>support</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vector machine and </a:t>
                      </a:r>
                      <a:r>
                        <a:rPr lang="en-US" sz="1600" noProof="0" dirty="0" smtClean="0">
                          <a:latin typeface="Verdana" panose="020B0604030504040204" pitchFamily="34" charset="0"/>
                          <a:ea typeface="Verdana" panose="020B0604030504040204" pitchFamily="34" charset="0"/>
                          <a:cs typeface="Verdana" panose="020B0604030504040204" pitchFamily="34" charset="0"/>
                        </a:rPr>
                        <a:t>noise reduction techniques on partial discharge</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signals </a:t>
                      </a:r>
                      <a:r>
                        <a:rPr lang="en-US" sz="1600" dirty="0" smtClean="0">
                          <a:latin typeface="Verdana" panose="020B0604030504040204" pitchFamily="34" charset="0"/>
                          <a:ea typeface="Verdana" panose="020B0604030504040204" pitchFamily="34" charset="0"/>
                          <a:cs typeface="Verdana" panose="020B0604030504040204" pitchFamily="34" charset="0"/>
                        </a:rPr>
                        <a:t>will be performed. Four cross-linked polyethylene (XLPE) cable joints with artificially created defects will be prepared based on the defects commonly encountered on site. Different noise reduction techniques will</a:t>
                      </a:r>
                      <a:r>
                        <a:rPr lang="en-US" sz="1600" baseline="0" dirty="0" smtClean="0">
                          <a:latin typeface="Verdana" panose="020B0604030504040204" pitchFamily="34" charset="0"/>
                          <a:ea typeface="Verdana" panose="020B0604030504040204" pitchFamily="34" charset="0"/>
                          <a:cs typeface="Verdana" panose="020B0604030504040204" pitchFamily="34" charset="0"/>
                        </a:rPr>
                        <a:t> be</a:t>
                      </a:r>
                      <a:r>
                        <a:rPr lang="en-US" sz="1600" dirty="0" smtClean="0">
                          <a:latin typeface="Verdana" panose="020B0604030504040204" pitchFamily="34" charset="0"/>
                          <a:ea typeface="Verdana" panose="020B0604030504040204" pitchFamily="34" charset="0"/>
                          <a:cs typeface="Verdana" panose="020B0604030504040204" pitchFamily="34" charset="0"/>
                        </a:rPr>
                        <a:t> applied to </a:t>
                      </a:r>
                      <a:r>
                        <a:rPr lang="en-US" sz="1600" dirty="0" err="1" smtClean="0">
                          <a:latin typeface="Verdana" panose="020B0604030504040204" pitchFamily="34" charset="0"/>
                          <a:ea typeface="Verdana" panose="020B0604030504040204" pitchFamily="34" charset="0"/>
                          <a:cs typeface="Verdana" panose="020B0604030504040204" pitchFamily="34" charset="0"/>
                        </a:rPr>
                        <a:t>denoise</a:t>
                      </a:r>
                      <a:r>
                        <a:rPr lang="en-US" sz="1600" dirty="0" smtClean="0">
                          <a:latin typeface="Verdana" panose="020B0604030504040204" pitchFamily="34" charset="0"/>
                          <a:ea typeface="Verdana" panose="020B0604030504040204" pitchFamily="34" charset="0"/>
                          <a:cs typeface="Verdana" panose="020B0604030504040204" pitchFamily="34" charset="0"/>
                        </a:rPr>
                        <a:t> the PD signals. The </a:t>
                      </a:r>
                      <a:r>
                        <a:rPr lang="en-US" sz="1600" dirty="0" err="1" smtClean="0">
                          <a:latin typeface="Verdana" panose="020B0604030504040204" pitchFamily="34" charset="0"/>
                          <a:ea typeface="Verdana" panose="020B0604030504040204" pitchFamily="34" charset="0"/>
                          <a:cs typeface="Verdana" panose="020B0604030504040204" pitchFamily="34" charset="0"/>
                        </a:rPr>
                        <a:t>denoised</a:t>
                      </a:r>
                      <a:r>
                        <a:rPr lang="en-US" sz="1600" dirty="0" smtClean="0">
                          <a:latin typeface="Verdana" panose="020B0604030504040204" pitchFamily="34" charset="0"/>
                          <a:ea typeface="Verdana" panose="020B0604030504040204" pitchFamily="34" charset="0"/>
                          <a:cs typeface="Verdana" panose="020B0604030504040204" pitchFamily="34" charset="0"/>
                        </a:rPr>
                        <a:t> signals will</a:t>
                      </a:r>
                      <a:r>
                        <a:rPr lang="en-US" sz="1600" baseline="0" dirty="0" smtClean="0">
                          <a:latin typeface="Verdana" panose="020B0604030504040204" pitchFamily="34" charset="0"/>
                          <a:ea typeface="Verdana" panose="020B0604030504040204" pitchFamily="34" charset="0"/>
                          <a:cs typeface="Verdana" panose="020B0604030504040204" pitchFamily="34" charset="0"/>
                        </a:rPr>
                        <a:t> be</a:t>
                      </a:r>
                      <a:r>
                        <a:rPr lang="en-US" sz="1600" dirty="0" smtClean="0">
                          <a:latin typeface="Verdana" panose="020B0604030504040204" pitchFamily="34" charset="0"/>
                          <a:ea typeface="Verdana" panose="020B0604030504040204" pitchFamily="34" charset="0"/>
                          <a:cs typeface="Verdana" panose="020B0604030504040204" pitchFamily="34" charset="0"/>
                        </a:rPr>
                        <a:t> used as a feature for classification</a:t>
                      </a:r>
                      <a:r>
                        <a:rPr lang="en-US" sz="1600" baseline="0" dirty="0" smtClean="0">
                          <a:latin typeface="Verdana" panose="020B0604030504040204" pitchFamily="34" charset="0"/>
                          <a:ea typeface="Verdana" panose="020B0604030504040204" pitchFamily="34" charset="0"/>
                          <a:cs typeface="Verdana" panose="020B0604030504040204" pitchFamily="34" charset="0"/>
                        </a:rPr>
                        <a:t> of </a:t>
                      </a:r>
                      <a:r>
                        <a:rPr lang="en-US" sz="1600" dirty="0" smtClean="0">
                          <a:latin typeface="Verdana" panose="020B0604030504040204" pitchFamily="34" charset="0"/>
                          <a:ea typeface="Verdana" panose="020B0604030504040204" pitchFamily="34" charset="0"/>
                          <a:cs typeface="Verdana" panose="020B0604030504040204" pitchFamily="34" charset="0"/>
                        </a:rPr>
                        <a:t>defects</a:t>
                      </a:r>
                      <a:r>
                        <a:rPr lang="en-US" sz="1600" baseline="0" dirty="0" smtClean="0">
                          <a:latin typeface="Verdana" panose="020B0604030504040204" pitchFamily="34" charset="0"/>
                          <a:ea typeface="Verdana" panose="020B0604030504040204" pitchFamily="34" charset="0"/>
                          <a:cs typeface="Verdana" panose="020B0604030504040204" pitchFamily="34" charset="0"/>
                        </a:rPr>
                        <a:t> in</a:t>
                      </a:r>
                      <a:r>
                        <a:rPr lang="en-US" sz="1600" dirty="0" smtClean="0">
                          <a:latin typeface="Verdana" panose="020B0604030504040204" pitchFamily="34" charset="0"/>
                          <a:ea typeface="Verdana" panose="020B0604030504040204" pitchFamily="34" charset="0"/>
                          <a:cs typeface="Verdana" panose="020B0604030504040204" pitchFamily="34" charset="0"/>
                        </a:rPr>
                        <a:t> cable joints using support vector</a:t>
                      </a:r>
                      <a:r>
                        <a:rPr lang="en-US" sz="1600" baseline="0" dirty="0" smtClean="0">
                          <a:latin typeface="Verdana" panose="020B0604030504040204" pitchFamily="34" charset="0"/>
                          <a:ea typeface="Verdana" panose="020B0604030504040204" pitchFamily="34" charset="0"/>
                          <a:cs typeface="Verdana" panose="020B0604030504040204" pitchFamily="34" charset="0"/>
                        </a:rPr>
                        <a:t> machine</a:t>
                      </a:r>
                      <a:r>
                        <a:rPr lang="en-US" sz="1600" dirty="0" smtClean="0">
                          <a:latin typeface="Verdana" panose="020B0604030504040204" pitchFamily="34" charset="0"/>
                          <a:ea typeface="Verdana" panose="020B0604030504040204" pitchFamily="34" charset="0"/>
                          <a:cs typeface="Verdana" panose="020B0604030504040204" pitchFamily="34" charset="0"/>
                        </a:rPr>
                        <a:t>. The classification results</a:t>
                      </a:r>
                      <a:r>
                        <a:rPr lang="en-US" sz="1600" baseline="0" dirty="0" smtClean="0">
                          <a:latin typeface="Verdana" panose="020B0604030504040204" pitchFamily="34" charset="0"/>
                          <a:ea typeface="Verdana" panose="020B0604030504040204" pitchFamily="34" charset="0"/>
                          <a:cs typeface="Verdana" panose="020B0604030504040204" pitchFamily="34" charset="0"/>
                        </a:rPr>
                        <a:t> will be compared </a:t>
                      </a:r>
                      <a:r>
                        <a:rPr lang="en-US" sz="1600" dirty="0" smtClean="0">
                          <a:latin typeface="Verdana" panose="020B0604030504040204" pitchFamily="34" charset="0"/>
                          <a:ea typeface="Verdana" panose="020B0604030504040204" pitchFamily="34" charset="0"/>
                          <a:cs typeface="Verdana" panose="020B0604030504040204" pitchFamily="34" charset="0"/>
                        </a:rPr>
                        <a:t>between</a:t>
                      </a:r>
                      <a:r>
                        <a:rPr lang="en-US" sz="1600" baseline="0" dirty="0" smtClean="0">
                          <a:latin typeface="Verdana" panose="020B0604030504040204" pitchFamily="34" charset="0"/>
                          <a:ea typeface="Verdana" panose="020B0604030504040204" pitchFamily="34" charset="0"/>
                          <a:cs typeface="Verdana" panose="020B0604030504040204" pitchFamily="34" charset="0"/>
                        </a:rPr>
                        <a:t> the proposed method and </a:t>
                      </a:r>
                      <a:r>
                        <a:rPr lang="en-US" sz="1600" dirty="0" smtClean="0">
                          <a:latin typeface="Verdana" panose="020B0604030504040204" pitchFamily="34" charset="0"/>
                          <a:ea typeface="Verdana" panose="020B0604030504040204" pitchFamily="34" charset="0"/>
                          <a:cs typeface="Verdana" panose="020B0604030504040204" pitchFamily="34" charset="0"/>
                        </a:rPr>
                        <a:t>the existing works to evaluate the performance of the applied techniques.</a:t>
                      </a:r>
                      <a:endParaRPr lang="en-US" sz="160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818854623"/>
                  </a:ext>
                </a:extLst>
              </a:tr>
              <a:tr h="1045029">
                <a:tc>
                  <a:txBody>
                    <a:bodyPr/>
                    <a:lstStyle/>
                    <a:p>
                      <a:pPr algn="l"/>
                      <a:r>
                        <a:rPr lang="en-US" sz="1800" b="1" dirty="0" smtClean="0">
                          <a:latin typeface="Verdana" panose="020B0604030504040204" pitchFamily="34" charset="0"/>
                          <a:ea typeface="Verdana" panose="020B0604030504040204" pitchFamily="34" charset="0"/>
                          <a:cs typeface="Verdana" panose="020B0604030504040204" pitchFamily="34" charset="0"/>
                        </a:rPr>
                        <a:t>Objectives:</a:t>
                      </a:r>
                      <a:endParaRPr lang="en-US" sz="18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dirty="0" smtClean="0">
                          <a:latin typeface="Verdana" panose="020B0604030504040204" pitchFamily="34" charset="0"/>
                          <a:ea typeface="Verdana" panose="020B0604030504040204" pitchFamily="34" charset="0"/>
                          <a:cs typeface="Verdana" panose="020B0604030504040204" pitchFamily="34" charset="0"/>
                        </a:rPr>
                        <a:t>To perform measurement of partial discharge (PD) on artificially-prepared cable joint defects</a:t>
                      </a:r>
                    </a:p>
                    <a:p>
                      <a:pPr marL="342900" indent="-342900">
                        <a:buFont typeface="+mj-lt"/>
                        <a:buAutoNum type="arabicPeriod"/>
                      </a:pPr>
                      <a:r>
                        <a:rPr lang="en-US" sz="1600" dirty="0" smtClean="0">
                          <a:latin typeface="Verdana" panose="020B0604030504040204" pitchFamily="34" charset="0"/>
                          <a:ea typeface="Verdana" panose="020B0604030504040204" pitchFamily="34" charset="0"/>
                          <a:cs typeface="Verdana" panose="020B0604030504040204" pitchFamily="34" charset="0"/>
                        </a:rPr>
                        <a:t>To apply</a:t>
                      </a:r>
                      <a:r>
                        <a:rPr lang="en-US" sz="1600" baseline="0" dirty="0" smtClean="0">
                          <a:latin typeface="Verdana" panose="020B0604030504040204" pitchFamily="34" charset="0"/>
                          <a:ea typeface="Verdana" panose="020B0604030504040204" pitchFamily="34" charset="0"/>
                          <a:cs typeface="Verdana" panose="020B0604030504040204" pitchFamily="34" charset="0"/>
                        </a:rPr>
                        <a:t> </a:t>
                      </a:r>
                      <a:r>
                        <a:rPr lang="en-US" sz="1600" noProof="0" dirty="0" smtClean="0">
                          <a:latin typeface="Verdana" panose="020B0604030504040204" pitchFamily="34" charset="0"/>
                          <a:ea typeface="Verdana" panose="020B0604030504040204" pitchFamily="34" charset="0"/>
                          <a:cs typeface="Verdana" panose="020B0604030504040204" pitchFamily="34" charset="0"/>
                        </a:rPr>
                        <a:t>support</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vector machine and </a:t>
                      </a:r>
                      <a:r>
                        <a:rPr lang="en-US" sz="1600" baseline="0" dirty="0" smtClean="0">
                          <a:latin typeface="Verdana" panose="020B0604030504040204" pitchFamily="34" charset="0"/>
                          <a:ea typeface="Verdana" panose="020B0604030504040204" pitchFamily="34" charset="0"/>
                          <a:cs typeface="Verdana" panose="020B0604030504040204" pitchFamily="34" charset="0"/>
                        </a:rPr>
                        <a:t>various</a:t>
                      </a:r>
                      <a:r>
                        <a:rPr lang="en-US" sz="1600" dirty="0" smtClean="0">
                          <a:latin typeface="Verdana" panose="020B0604030504040204" pitchFamily="34" charset="0"/>
                          <a:ea typeface="Verdana" panose="020B0604030504040204" pitchFamily="34" charset="0"/>
                          <a:cs typeface="Verdana" panose="020B0604030504040204" pitchFamily="34" charset="0"/>
                        </a:rPr>
                        <a:t> noise reduction methods on PD</a:t>
                      </a:r>
                      <a:r>
                        <a:rPr lang="en-US" sz="1600" baseline="0" dirty="0" smtClean="0">
                          <a:latin typeface="Verdana" panose="020B0604030504040204" pitchFamily="34" charset="0"/>
                          <a:ea typeface="Verdana" panose="020B0604030504040204" pitchFamily="34" charset="0"/>
                          <a:cs typeface="Verdana" panose="020B0604030504040204" pitchFamily="34" charset="0"/>
                        </a:rPr>
                        <a:t> signals for </a:t>
                      </a:r>
                      <a:r>
                        <a:rPr lang="en-US" sz="1600" dirty="0" smtClean="0">
                          <a:latin typeface="Verdana" panose="020B0604030504040204" pitchFamily="34" charset="0"/>
                          <a:ea typeface="Verdana" panose="020B0604030504040204" pitchFamily="34" charset="0"/>
                          <a:cs typeface="Verdana" panose="020B0604030504040204" pitchFamily="34" charset="0"/>
                        </a:rPr>
                        <a:t>classification of XLPE cable joint defects</a:t>
                      </a:r>
                    </a:p>
                    <a:p>
                      <a:pPr marL="342900" indent="-342900">
                        <a:buFont typeface="+mj-lt"/>
                        <a:buAutoNum type="arabicPeriod"/>
                      </a:pPr>
                      <a:r>
                        <a:rPr lang="en-US" sz="1600" dirty="0" smtClean="0">
                          <a:latin typeface="Verdana" panose="020B0604030504040204" pitchFamily="34" charset="0"/>
                          <a:ea typeface="Verdana" panose="020B0604030504040204" pitchFamily="34" charset="0"/>
                          <a:cs typeface="Verdana" panose="020B0604030504040204" pitchFamily="34" charset="0"/>
                        </a:rPr>
                        <a:t>To compare the classification results between</a:t>
                      </a:r>
                      <a:r>
                        <a:rPr lang="en-US" sz="1600" baseline="0" dirty="0" smtClean="0">
                          <a:latin typeface="Verdana" panose="020B0604030504040204" pitchFamily="34" charset="0"/>
                          <a:ea typeface="Verdana" panose="020B0604030504040204" pitchFamily="34" charset="0"/>
                          <a:cs typeface="Verdana" panose="020B0604030504040204" pitchFamily="34" charset="0"/>
                        </a:rPr>
                        <a:t> the proposed method and </a:t>
                      </a:r>
                      <a:r>
                        <a:rPr lang="en-US" sz="1600" dirty="0" smtClean="0">
                          <a:latin typeface="Verdana" panose="020B0604030504040204" pitchFamily="34" charset="0"/>
                          <a:ea typeface="Verdana" panose="020B0604030504040204" pitchFamily="34" charset="0"/>
                          <a:cs typeface="Verdana" panose="020B0604030504040204" pitchFamily="34" charset="0"/>
                        </a:rPr>
                        <a:t>the existing works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602474013"/>
                  </a:ext>
                </a:extLst>
              </a:tr>
              <a:tr h="0">
                <a:tc>
                  <a:txBody>
                    <a:bodyPr/>
                    <a:lstStyle/>
                    <a:p>
                      <a:pPr algn="l"/>
                      <a:r>
                        <a:rPr lang="en-US" sz="1800" b="1" dirty="0" smtClean="0">
                          <a:latin typeface="Verdana" panose="020B0604030504040204" pitchFamily="34" charset="0"/>
                          <a:ea typeface="Verdana" panose="020B0604030504040204" pitchFamily="34" charset="0"/>
                          <a:cs typeface="Verdana" panose="020B0604030504040204" pitchFamily="34" charset="0"/>
                        </a:rPr>
                        <a:t>Equipment</a:t>
                      </a:r>
                      <a:r>
                        <a:rPr lang="en-US" sz="1800" b="1" baseline="0" dirty="0" smtClean="0">
                          <a:latin typeface="Verdana" panose="020B0604030504040204" pitchFamily="34" charset="0"/>
                          <a:ea typeface="Verdana" panose="020B0604030504040204" pitchFamily="34" charset="0"/>
                          <a:cs typeface="Verdana" panose="020B0604030504040204" pitchFamily="34" charset="0"/>
                        </a:rPr>
                        <a:t> required:</a:t>
                      </a:r>
                      <a:endParaRPr lang="en-US" sz="18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smtClean="0">
                          <a:latin typeface="Verdana" panose="020B0604030504040204" pitchFamily="34" charset="0"/>
                          <a:ea typeface="Verdana" panose="020B0604030504040204" pitchFamily="34" charset="0"/>
                          <a:cs typeface="Verdana" panose="020B0604030504040204" pitchFamily="34" charset="0"/>
                        </a:rPr>
                        <a:t>Partial discharge measurement setup, high voltage generation kit, cable joint</a:t>
                      </a:r>
                      <a:endParaRPr lang="en-US" sz="160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05523400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smtClean="0">
                          <a:latin typeface="Verdana" panose="020B0604030504040204" pitchFamily="34" charset="0"/>
                          <a:ea typeface="Verdana" panose="020B0604030504040204" pitchFamily="34" charset="0"/>
                          <a:cs typeface="Verdana" panose="020B0604030504040204" pitchFamily="34" charset="0"/>
                        </a:rPr>
                        <a:t>MATLAB,</a:t>
                      </a:r>
                      <a:r>
                        <a:rPr lang="en-US" sz="1600" baseline="0" dirty="0" smtClean="0">
                          <a:latin typeface="Verdana" panose="020B0604030504040204" pitchFamily="34" charset="0"/>
                          <a:ea typeface="Verdana" panose="020B0604030504040204" pitchFamily="34" charset="0"/>
                          <a:cs typeface="Verdana" panose="020B0604030504040204" pitchFamily="34" charset="0"/>
                        </a:rPr>
                        <a:t> partial discharge analysis software</a:t>
                      </a:r>
                      <a:endParaRPr lang="en-US" sz="160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smtClean="0">
                          <a:latin typeface="Verdana" panose="020B0604030504040204" pitchFamily="34" charset="0"/>
                          <a:ea typeface="Verdana" panose="020B0604030504040204" pitchFamily="34" charset="0"/>
                          <a:cs typeface="Verdana" panose="020B0604030504040204" pitchFamily="34" charset="0"/>
                        </a:rPr>
                        <a:t> </a:t>
                      </a: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smtClean="0">
                          <a:latin typeface="Verdana" panose="020B0604030504040204" pitchFamily="34" charset="0"/>
                          <a:ea typeface="Verdana" panose="020B0604030504040204" pitchFamily="34" charset="0"/>
                          <a:cs typeface="Verdana" panose="020B0604030504040204" pitchFamily="34" charset="0"/>
                        </a:rPr>
                        <a:t>Assoc. Prof.</a:t>
                      </a:r>
                      <a:r>
                        <a:rPr lang="en-US" sz="1600" baseline="0" dirty="0" smtClean="0">
                          <a:latin typeface="Verdana" panose="020B0604030504040204" pitchFamily="34" charset="0"/>
                          <a:ea typeface="Verdana" panose="020B0604030504040204" pitchFamily="34" charset="0"/>
                          <a:cs typeface="Verdana" panose="020B0604030504040204" pitchFamily="34" charset="0"/>
                        </a:rPr>
                        <a:t> Ir. Dr. </a:t>
                      </a:r>
                      <a:r>
                        <a:rPr lang="en-US" sz="1600" baseline="0" dirty="0" err="1" smtClean="0">
                          <a:latin typeface="Verdana" panose="020B0604030504040204" pitchFamily="34" charset="0"/>
                          <a:ea typeface="Verdana" panose="020B0604030504040204" pitchFamily="34" charset="0"/>
                          <a:cs typeface="Verdana" panose="020B0604030504040204" pitchFamily="34" charset="0"/>
                        </a:rPr>
                        <a:t>Hazlee</a:t>
                      </a:r>
                      <a:r>
                        <a:rPr lang="en-US" sz="1600" baseline="0" dirty="0" smtClean="0">
                          <a:latin typeface="Verdana" panose="020B0604030504040204" pitchFamily="34" charset="0"/>
                          <a:ea typeface="Verdana" panose="020B0604030504040204" pitchFamily="34" charset="0"/>
                          <a:cs typeface="Verdana" panose="020B0604030504040204" pitchFamily="34" charset="0"/>
                        </a:rPr>
                        <a:t> </a:t>
                      </a:r>
                      <a:r>
                        <a:rPr lang="en-US" sz="1600" baseline="0" dirty="0" err="1" smtClean="0">
                          <a:latin typeface="Verdana" panose="020B0604030504040204" pitchFamily="34" charset="0"/>
                          <a:ea typeface="Verdana" panose="020B0604030504040204" pitchFamily="34" charset="0"/>
                          <a:cs typeface="Verdana" panose="020B0604030504040204" pitchFamily="34" charset="0"/>
                        </a:rPr>
                        <a:t>Azil</a:t>
                      </a:r>
                      <a:r>
                        <a:rPr lang="en-US" sz="1600" baseline="0" dirty="0" smtClean="0">
                          <a:latin typeface="Verdana" panose="020B0604030504040204" pitchFamily="34" charset="0"/>
                          <a:ea typeface="Verdana" panose="020B0604030504040204" pitchFamily="34" charset="0"/>
                          <a:cs typeface="Verdana" panose="020B0604030504040204" pitchFamily="34" charset="0"/>
                        </a:rPr>
                        <a:t> </a:t>
                      </a:r>
                      <a:r>
                        <a:rPr lang="en-US" sz="1600" baseline="0" dirty="0" err="1" smtClean="0">
                          <a:latin typeface="Verdana" panose="020B0604030504040204" pitchFamily="34" charset="0"/>
                          <a:ea typeface="Verdana" panose="020B0604030504040204" pitchFamily="34" charset="0"/>
                          <a:cs typeface="Verdana" panose="020B0604030504040204" pitchFamily="34" charset="0"/>
                        </a:rPr>
                        <a:t>Illias</a:t>
                      </a:r>
                      <a:r>
                        <a:rPr lang="en-US" sz="1600" baseline="0" dirty="0" smtClean="0">
                          <a:latin typeface="Verdana" panose="020B0604030504040204" pitchFamily="34" charset="0"/>
                          <a:ea typeface="Verdana" panose="020B0604030504040204" pitchFamily="34" charset="0"/>
                          <a:cs typeface="Verdana" panose="020B0604030504040204" pitchFamily="34" charset="0"/>
                        </a:rPr>
                        <a:t> (Electrical)</a:t>
                      </a:r>
                      <a:endParaRPr lang="en-US" sz="160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smtClean="0">
                          <a:latin typeface="Verdana" panose="020B0604030504040204" pitchFamily="34" charset="0"/>
                          <a:ea typeface="Verdana" panose="020B0604030504040204" pitchFamily="34" charset="0"/>
                          <a:cs typeface="Verdana" panose="020B0604030504040204" pitchFamily="34" charset="0"/>
                        </a:rPr>
                        <a:t>Master of Power System Engineering / Master o</a:t>
                      </a:r>
                      <a:r>
                        <a:rPr lang="en-US" sz="1600" baseline="0" dirty="0" smtClean="0">
                          <a:latin typeface="Verdana" panose="020B0604030504040204" pitchFamily="34" charset="0"/>
                          <a:ea typeface="Verdana" panose="020B0604030504040204" pitchFamily="34" charset="0"/>
                          <a:cs typeface="Verdana" panose="020B0604030504040204" pitchFamily="34" charset="0"/>
                        </a:rPr>
                        <a:t>f </a:t>
                      </a:r>
                      <a:r>
                        <a:rPr lang="en-US" sz="1600" dirty="0" smtClean="0">
                          <a:latin typeface="Verdana" panose="020B0604030504040204" pitchFamily="34" charset="0"/>
                          <a:ea typeface="Verdana" panose="020B0604030504040204" pitchFamily="34" charset="0"/>
                          <a:cs typeface="Verdana" panose="020B0604030504040204" pitchFamily="34" charset="0"/>
                        </a:rPr>
                        <a:t>Engineering (Power System)</a:t>
                      </a:r>
                      <a:endParaRPr lang="en-US" sz="160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404617686"/>
                  </a:ext>
                </a:extLst>
              </a:tr>
              <a:tr h="370840">
                <a:tc>
                  <a:txBody>
                    <a:bodyPr/>
                    <a:lstStyle/>
                    <a:p>
                      <a:pPr algn="l"/>
                      <a:r>
                        <a:rPr lang="en-US" sz="1800" b="1" dirty="0" smtClean="0">
                          <a:latin typeface="Verdana" panose="020B0604030504040204" pitchFamily="34" charset="0"/>
                          <a:ea typeface="Verdana" panose="020B0604030504040204" pitchFamily="34" charset="0"/>
                          <a:cs typeface="Verdana" panose="020B0604030504040204" pitchFamily="34" charset="0"/>
                        </a:rPr>
                        <a:t>Duration:</a:t>
                      </a:r>
                      <a:endParaRPr lang="en-US" sz="18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smtClean="0">
                          <a:latin typeface="Verdana" panose="020B0604030504040204" pitchFamily="34" charset="0"/>
                          <a:ea typeface="Verdana" panose="020B0604030504040204" pitchFamily="34" charset="0"/>
                          <a:cs typeface="Verdana" panose="020B0604030504040204" pitchFamily="34" charset="0"/>
                        </a:rPr>
                        <a:t>Maximum</a:t>
                      </a:r>
                      <a:r>
                        <a:rPr lang="en-US" sz="1600" baseline="0" dirty="0" smtClean="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192857721"/>
                  </a:ext>
                </a:extLst>
              </a:tr>
            </a:tbl>
          </a:graphicData>
        </a:graphic>
      </p:graphicFrame>
    </p:spTree>
    <p:extLst>
      <p:ext uri="{BB962C8B-B14F-4D97-AF65-F5344CB8AC3E}">
        <p14:creationId xmlns:p14="http://schemas.microsoft.com/office/powerpoint/2010/main" val="449917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981</Words>
  <Application>Microsoft Office PowerPoint</Application>
  <PresentationFormat>Widescreen</PresentationFormat>
  <Paragraphs>77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23</cp:revision>
  <dcterms:created xsi:type="dcterms:W3CDTF">2018-01-03T06:54:22Z</dcterms:created>
  <dcterms:modified xsi:type="dcterms:W3CDTF">2022-10-12T08:04:23Z</dcterms:modified>
</cp:coreProperties>
</file>